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2E6"/>
          </a:solidFill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E6E0"/>
          </a:solidFill>
        </a:fill>
      </a:tcStyle>
    </a:wholeTbl>
    <a:band2H>
      <a:tcTxStyle b="def" i="def"/>
      <a:tcStyle>
        <a:tcBdr/>
        <a:fill>
          <a:solidFill>
            <a:srgbClr val="EEF3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DCE4"/>
          </a:solidFill>
        </a:fill>
      </a:tcStyle>
    </a:wholeTbl>
    <a:band2H>
      <a:tcTxStyle b="def" i="def"/>
      <a:tcStyle>
        <a:tcBdr/>
        <a:fill>
          <a:solidFill>
            <a:srgbClr val="F3EE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firstCol>
    <a:lastRow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övde Düzeyi Bir…"/>
          <p:cNvSpPr txBox="1"/>
          <p:nvPr>
            <p:ph type="body" sz="quarter" idx="1" hasCustomPrompt="1"/>
          </p:nvPr>
        </p:nvSpPr>
        <p:spPr>
          <a:xfrm>
            <a:off x="1206500" y="12268950"/>
            <a:ext cx="21971000" cy="66040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Yazar ve Tarih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Gövde Düzeyi Bir…"/>
          <p:cNvSpPr txBox="1"/>
          <p:nvPr>
            <p:ph type="body" sz="quarter" idx="2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Sunu Alt Başlığı</a:t>
            </a:r>
          </a:p>
        </p:txBody>
      </p:sp>
      <p:sp>
        <p:nvSpPr>
          <p:cNvPr id="13" name="Sunu Başlığı"/>
          <p:cNvSpPr txBox="1"/>
          <p:nvPr>
            <p:ph type="title" hasCustomPrompt="1"/>
          </p:nvPr>
        </p:nvSpPr>
        <p:spPr>
          <a:xfrm>
            <a:off x="1206500" y="2616200"/>
            <a:ext cx="21971005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Sunu Başlığı</a:t>
            </a:r>
          </a:p>
        </p:txBody>
      </p:sp>
      <p:sp>
        <p:nvSpPr>
          <p:cNvPr id="14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övde Düzeyi Bir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Slayt Başlığı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101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j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övde Düzeyi Bir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Ajanda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Gövde Düzeyi Bir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</a:lstStyle>
          <a:p>
            <a:pPr/>
            <a:r>
              <a:t>Ajanda Konuları</a:t>
            </a:r>
          </a:p>
        </p:txBody>
      </p:sp>
      <p:sp>
        <p:nvSpPr>
          <p:cNvPr id="110" name="Ajanda Başlığı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Ajanda Başlığı</a:t>
            </a:r>
          </a:p>
        </p:txBody>
      </p:sp>
      <p:sp>
        <p:nvSpPr>
          <p:cNvPr id="111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ap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övde Düzeyi Bir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Rapor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üyük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övde Düzeyi Bir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%100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Veri bilgisi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99"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Veri bilgisi</a:t>
            </a:r>
          </a:p>
        </p:txBody>
      </p:sp>
      <p:sp>
        <p:nvSpPr>
          <p:cNvPr id="128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övde Düzeyi Bir…"/>
          <p:cNvSpPr txBox="1"/>
          <p:nvPr>
            <p:ph type="body" sz="quarter" idx="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68678" indent="-411479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325878" indent="-411478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83078" indent="-411478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40278" indent="-411478" defTabSz="825500">
              <a:spcBef>
                <a:spcPts val="0"/>
              </a:spcBef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İsim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Gövde Düzeyi Bir…"/>
          <p:cNvSpPr txBox="1"/>
          <p:nvPr>
            <p:ph type="body" sz="quarter" idx="2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/>
          <a:p>
            <a:pPr lvl="4" marL="0" indent="2407920" defTabSz="1463039">
              <a:lnSpc>
                <a:spcPct val="90000"/>
              </a:lnSpc>
              <a:spcBef>
                <a:spcPts val="0"/>
              </a:spcBef>
              <a:buSzTx/>
              <a:buNone/>
              <a:defRPr spc="-99" sz="5500"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“Ünlü Alıntı”
</a:t>
            </a:r>
          </a:p>
        </p:txBody>
      </p:sp>
      <p:sp>
        <p:nvSpPr>
          <p:cNvPr id="137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Kavisli, beyaz, katmanlı bir desenin yakın çekim fotoğrafı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Katmanlı gri taş deseninin yakın çekim fotoğrafı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eyaz şeritli bir desenin yakın çekim fotoğrafı"/>
          <p:cNvSpPr/>
          <p:nvPr>
            <p:ph type="pic" sz="quarter" idx="23"/>
          </p:nvPr>
        </p:nvSpPr>
        <p:spPr>
          <a:xfrm>
            <a:off x="14621932" y="3632200"/>
            <a:ext cx="9677403" cy="6457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Köşeli, modern, beyaz bir koridor ve gölgeler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odern, kavisli, beyaz bir yapı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Gövde Düzeyi Bir…"/>
          <p:cNvSpPr txBox="1"/>
          <p:nvPr>
            <p:ph type="body" sz="quarter" idx="1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  <a:lvl2pPr marL="8343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2pPr>
            <a:lvl3pPr marL="12915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3pPr>
            <a:lvl4pPr marL="17487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4pPr>
            <a:lvl5pPr marL="2205988" indent="-377188" defTabSz="825500">
              <a:spcBef>
                <a:spcPts val="0"/>
              </a:spcBef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5pPr>
          </a:lstStyle>
          <a:p>
            <a:pPr/>
            <a:r>
              <a:t>Yazar ve Tarih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Gövde Düzeyi Bir…"/>
          <p:cNvSpPr txBox="1"/>
          <p:nvPr>
            <p:ph type="body" sz="quarter" idx="22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Sunu Alt Başlığı</a:t>
            </a:r>
          </a:p>
        </p:txBody>
      </p:sp>
      <p:sp>
        <p:nvSpPr>
          <p:cNvPr id="24" name="Sunu Başlığı"/>
          <p:cNvSpPr txBox="1"/>
          <p:nvPr>
            <p:ph type="title" hasCustomPrompt="1"/>
          </p:nvPr>
        </p:nvSpPr>
        <p:spPr>
          <a:xfrm>
            <a:off x="1206500" y="2616200"/>
            <a:ext cx="21971005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Sunu Başlığı</a:t>
            </a:r>
          </a:p>
        </p:txBody>
      </p:sp>
      <p:sp>
        <p:nvSpPr>
          <p:cNvPr id="2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f 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Kavisli, beyaz, katmanlı bir desenin yakın çekim fotoğrafı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ayt Başlığı"/>
          <p:cNvSpPr txBox="1"/>
          <p:nvPr>
            <p:ph type="title" hasCustomPrompt="1"/>
          </p:nvPr>
        </p:nvSpPr>
        <p:spPr>
          <a:xfrm>
            <a:off x="1206500" y="13335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Slayt Başlığı</a:t>
            </a:r>
          </a:p>
        </p:txBody>
      </p:sp>
      <p:sp>
        <p:nvSpPr>
          <p:cNvPr id="34" name="Gövde Düzeyi Bir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övde Düzeyi Bir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ayt Başlığı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44" name="Gövde Düzeyi Bir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</p:txBody>
      </p:sp>
      <p:sp>
        <p:nvSpPr>
          <p:cNvPr id="4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övde Düzeyi Bir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eyaz kavisli bir taşın kenarının yakın çekim fotoğrafı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Gövde Düzeyi Bir…"/>
          <p:cNvSpPr txBox="1"/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layt Başlığı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63" name="Gövde Düzeyi Bir…"/>
          <p:cNvSpPr txBox="1"/>
          <p:nvPr>
            <p:ph type="body" sz="half" idx="22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</p:txBody>
      </p:sp>
      <p:sp>
        <p:nvSpPr>
          <p:cNvPr id="64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, Maddeler ve Küç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övde Düzeyi Bir…"/>
          <p:cNvSpPr txBox="1"/>
          <p:nvPr>
            <p:ph type="body" sz="quarter" idx="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Slayt Başlığı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73" name="Gövde Düzeyi Bir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</p:txBody>
      </p:sp>
      <p:sp>
        <p:nvSpPr>
          <p:cNvPr id="74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, Maddeler ve Büy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övde Düzeyi Bir…"/>
          <p:cNvSpPr txBox="1"/>
          <p:nvPr>
            <p:ph type="body" sz="quarter" idx="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10858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15430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0002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457450" indent="-628650" defTabSz="825500">
              <a:spcBef>
                <a:spcPts val="0"/>
              </a:spcBef>
              <a:defRPr sz="5500"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Slayt Başlığı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83" name="Gövde Düzeyi Bir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</p:txBody>
      </p:sp>
      <p:sp>
        <p:nvSpPr>
          <p:cNvPr id="84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ölüm Başlığı"/>
          <p:cNvSpPr txBox="1"/>
          <p:nvPr>
            <p:ph type="title" hasCustomPrompt="1"/>
          </p:nvPr>
        </p:nvSpPr>
        <p:spPr>
          <a:xfrm>
            <a:off x="1206496" y="39116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Bölüm Başlığı</a:t>
            </a:r>
          </a:p>
        </p:txBody>
      </p:sp>
      <p:sp>
        <p:nvSpPr>
          <p:cNvPr id="92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övde Düzeyi Bir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Başlık Metni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Başlık Metni</a:t>
            </a:r>
          </a:p>
        </p:txBody>
      </p:sp>
      <p:sp>
        <p:nvSpPr>
          <p:cNvPr id="4" name="Slayt Numarası"/>
          <p:cNvSpPr txBox="1"/>
          <p:nvPr>
            <p:ph type="sldNum" sz="quarter" idx="2"/>
          </p:nvPr>
        </p:nvSpPr>
        <p:spPr>
          <a:xfrm>
            <a:off x="23558499" y="124587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solidFill>
                  <a:srgbClr val="53586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1pPr>
      <a:lvl2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2pPr>
      <a:lvl3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3pPr>
      <a:lvl4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4pPr>
      <a:lvl5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5pPr>
      <a:lvl6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6pPr>
      <a:lvl7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7pPr>
      <a:lvl8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8pPr>
      <a:lvl9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535860"/>
          </a:solidFill>
          <a:uFillTx/>
          <a:latin typeface="Produkt Extralight"/>
          <a:ea typeface="Produkt Extralight"/>
          <a:cs typeface="Produkt Extralight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535860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doi.org/10.1182/blood.2021013626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r. İstemi SERİN"/>
          <p:cNvSpPr txBox="1"/>
          <p:nvPr/>
        </p:nvSpPr>
        <p:spPr>
          <a:xfrm>
            <a:off x="761079" y="11276290"/>
            <a:ext cx="9549360" cy="806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algn="ctr" defTabSz="3657600">
              <a:lnSpc>
                <a:spcPct val="200000"/>
              </a:lnSpc>
              <a:spcBef>
                <a:spcPts val="1400"/>
              </a:spcBef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Dr. İstemi SERİN</a:t>
            </a:r>
          </a:p>
        </p:txBody>
      </p:sp>
      <p:sp>
        <p:nvSpPr>
          <p:cNvPr id="172" name="Relaps / Refrakter Multipl Miyelom Yönetimi"/>
          <p:cNvSpPr txBox="1"/>
          <p:nvPr/>
        </p:nvSpPr>
        <p:spPr>
          <a:xfrm>
            <a:off x="11995398" y="4997436"/>
            <a:ext cx="10969368" cy="245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914400">
              <a:spcBef>
                <a:spcPts val="3200"/>
              </a:spcBef>
              <a:defRPr b="1" sz="8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Yeni Tanı AML: Tanıdan Tedaviye</a:t>
            </a:r>
          </a:p>
        </p:txBody>
      </p:sp>
      <p:pic>
        <p:nvPicPr>
          <p:cNvPr id="173" name="Ekran Resmi 2024-10-05 21.25.31.png" descr="Ekran Resmi 2024-10-05 21.25.31.png"/>
          <p:cNvPicPr>
            <a:picLocks noChangeAspect="1"/>
          </p:cNvPicPr>
          <p:nvPr/>
        </p:nvPicPr>
        <p:blipFill>
          <a:blip r:embed="rId2">
            <a:extLst/>
          </a:blip>
          <a:srcRect l="0" t="430" r="428" b="0"/>
          <a:stretch>
            <a:fillRect/>
          </a:stretch>
        </p:blipFill>
        <p:spPr>
          <a:xfrm>
            <a:off x="6451558" y="4912457"/>
            <a:ext cx="4923925" cy="464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Ekran Resmi 2024-10-05 21.25.56.png" descr="Ekran Resmi 2024-10-05 21.25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450" y="4591460"/>
            <a:ext cx="5202903" cy="4939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İntensif kemoterapi almayan hastalarda MRD'nin prognostik değeri gösterilmiş:…"/>
          <p:cNvSpPr txBox="1"/>
          <p:nvPr>
            <p:ph type="body" idx="1"/>
          </p:nvPr>
        </p:nvSpPr>
        <p:spPr>
          <a:xfrm>
            <a:off x="1206501" y="1563885"/>
            <a:ext cx="21966320" cy="10362173"/>
          </a:xfrm>
          <a:prstGeom prst="rect">
            <a:avLst/>
          </a:prstGeom>
        </p:spPr>
        <p:txBody>
          <a:bodyPr/>
          <a:lstStyle/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İntensif kemoterapi almayan hastalarda MRD'nin prognostik değeri gösterilmiş: </a:t>
            </a:r>
          </a:p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VIALE-A çalışmasında azasitidin ve venetoklaks ile tedavi edilen hastalar arasında, tam (CR) veya tam olmayan yanıt [CRi] ile birlikte tam yanıtlar olarak tanımlanan composite tam remisyon (cCR) elde eden hastalarda, MFC-MRD negatifliğinin (&lt;%0,1) elde edilmesi, bu kadar derin düzeyde yanıt elde edemeyenlere kıyasla daha iyi sonuçlarla ilişkilendirilmiş,</a:t>
            </a:r>
          </a:p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MFC ile MRD negatifliği bağımsız olarak daha iyi OS için belirleyici (mortalite için HR 0,285; %95 CI: 0,159 ila 0,510; </a:t>
            </a:r>
            <a:r>
              <a:rPr i="1"/>
              <a:t>p &lt; </a:t>
            </a:r>
            <a:r>
              <a:t>0,001),</a:t>
            </a:r>
          </a:p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HMA + VEN ile tedavi edilen </a:t>
            </a:r>
            <a:r>
              <a:rPr i="1"/>
              <a:t>NPM1 mutasyonlu</a:t>
            </a:r>
            <a:r>
              <a:t> hastalar arasında yapılan yeni bir çalışma, MRD negatifliğinin (döngü 4'ün sonunda 100 </a:t>
            </a:r>
            <a:r>
              <a:rPr i="1"/>
              <a:t>ABL1 </a:t>
            </a:r>
            <a:r>
              <a:t>başına 0 </a:t>
            </a:r>
            <a:r>
              <a:rPr i="1"/>
              <a:t>NPM1 </a:t>
            </a:r>
            <a:r>
              <a:t>kopyası olarak tanımlanmıştır) üstün OS ve EFS'nin yanı sıra o zaman noktasında MRD pozitif kalanlara göre daha düşük nüks,</a:t>
            </a:r>
          </a:p>
        </p:txBody>
      </p:sp>
      <p:sp>
        <p:nvSpPr>
          <p:cNvPr id="199" name="K. W. Pratz, B. A. Jonas, V. Pullarkat, et al., “Measurable Residual Disease Response and Prognosis in Treatment-Naive Acute Myeloid Leukemia With Venetoclax and Azacitidine,” Journal of Clinical Oncology 40, no. 8 (2022): 855–865."/>
          <p:cNvSpPr txBox="1"/>
          <p:nvPr/>
        </p:nvSpPr>
        <p:spPr>
          <a:xfrm>
            <a:off x="480353" y="12563572"/>
            <a:ext cx="17120332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K. W. Pratz, B. A. Jonas, V. Pullarkat, et al., “Measurable Residual Disease Response and Prognosis in Treatment-Naive Acute Myeloid Leukemia With Venetoclax and Azacitidine,” Journal of Clinical Oncology 40, no. 8 (2022): 855–865.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Nakil öncesi dönem, MRD değerlendirmesi için kritik,…"/>
          <p:cNvSpPr txBox="1"/>
          <p:nvPr>
            <p:ph type="body" idx="1"/>
          </p:nvPr>
        </p:nvSpPr>
        <p:spPr>
          <a:xfrm>
            <a:off x="364290" y="866054"/>
            <a:ext cx="12887984" cy="10940631"/>
          </a:xfrm>
          <a:prstGeom prst="rect">
            <a:avLst/>
          </a:prstGeom>
        </p:spPr>
        <p:txBody>
          <a:bodyPr/>
          <a:lstStyle/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Nakil öncesi dönem, MRD değerlendirmesi için kritik,</a:t>
            </a:r>
          </a:p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Konsolidasyon kemoterapisinin ve nakil sonrası idamenin göreceli faydası hakkındaki kararların genellikle bu noktada verilmesi gerek,</a:t>
            </a:r>
          </a:p>
          <a:p>
            <a:pPr marL="137158" indent="-137158" algn="just" defTabSz="457200">
              <a:lnSpc>
                <a:spcPct val="120000"/>
              </a:lnSpc>
              <a:spcBef>
                <a:spcPts val="1200"/>
              </a:spcBef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Yoğun kemoterapi ve ardından azaltılmış yoğunluklu (RIC) allojenik hematopoietik kök hücre nakli (alloSCT) ile tedavi edilen ≥60 yaşındaki hastalarla yapılan bir çalışmada, NGS ile ölçülen ve herhangi bir </a:t>
            </a:r>
            <a:r>
              <a:rPr i="1"/>
              <a:t>DNMT3A </a:t>
            </a:r>
            <a:r>
              <a:t>veya </a:t>
            </a:r>
            <a:r>
              <a:rPr i="1"/>
              <a:t>TET2 </a:t>
            </a:r>
            <a:r>
              <a:t>mutasyonu olmaması olarak tanımlanan MRD negatifliği, MRD pozitifliğine kıyasla tek değişkenli bir modelde daha iyi lösemisiz sağkalım (LFS) ile ilişkilendirilmiştir,</a:t>
            </a:r>
          </a:p>
        </p:txBody>
      </p:sp>
      <p:sp>
        <p:nvSpPr>
          <p:cNvPr id="202" name="H. M. Murdock, H. T. Kim, N. Denlinger, et al., “Impact of Diagnostic Genetics on Remission MRD and Transplantation Outcomes in Older Patients With AML,” Blood 139, no. 24 (2022): 3546–3557."/>
          <p:cNvSpPr txBox="1"/>
          <p:nvPr/>
        </p:nvSpPr>
        <p:spPr>
          <a:xfrm>
            <a:off x="729170" y="12256272"/>
            <a:ext cx="18014802" cy="652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H. M. Murdock, H. T. Kim, N. Denlinger, et al., “Impact of Diagnostic Genetics on Remission MRD and Transplantation Outcomes in Older Patients With AML,” </a:t>
            </a:r>
            <a:r>
              <a:rPr i="1"/>
              <a:t>Blood </a:t>
            </a:r>
            <a:r>
              <a:t>139, no. 24 (2022): 3546–3557</a:t>
            </a:r>
          </a:p>
          <a:p>
            <a:pPr defTabSz="457200">
              <a:spcBef>
                <a:spcPts val="1200"/>
              </a:spcBef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Kruse A, Abdel-Azim N, Kim HN, Ruan Y, Phan V, Ogana H, Wang W, Lee R, Gang EJ, Khazal S, Kim YM. Minimal Residual Disease Detection in Acute Lymphoblastic Leukemia. Int J Mol Sci. 2020 Feb 5;21(3):1054. doi: 10.3390/ijms21031054. . </a:t>
            </a:r>
          </a:p>
        </p:txBody>
      </p:sp>
      <p:pic>
        <p:nvPicPr>
          <p:cNvPr id="203" name="Resim 1" descr="Resi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8521" y="793865"/>
            <a:ext cx="10259770" cy="11362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LN MRD kılavuzları, NPM1 veya CBF mutasyonlu AML hastaları için qPCR kullanılmasını önermektedir (ddPCR veya NGS-MRD alternatif olarak kullanılabilir, ancak öneriler sırasında veri az),…"/>
          <p:cNvSpPr txBox="1"/>
          <p:nvPr>
            <p:ph type="body" idx="1"/>
          </p:nvPr>
        </p:nvSpPr>
        <p:spPr>
          <a:xfrm>
            <a:off x="1206499" y="1563886"/>
            <a:ext cx="21672832" cy="10940631"/>
          </a:xfrm>
          <a:prstGeom prst="rect">
            <a:avLst/>
          </a:prstGeom>
        </p:spPr>
        <p:txBody>
          <a:bodyPr/>
          <a:lstStyle/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ELN MRD kılavuzları, </a:t>
            </a:r>
            <a:r>
              <a:rPr i="1"/>
              <a:t>NPM1 </a:t>
            </a:r>
            <a:r>
              <a:t>veya </a:t>
            </a:r>
            <a:r>
              <a:rPr i="1"/>
              <a:t>CBF mutasyonlu</a:t>
            </a:r>
            <a:r>
              <a:t> AML hastaları için qPCR kullanılmasını önermektedir (ddPCR veya NGS-MRD alternatif olarak kullanılabilir, ancak öneriler sırasında veri az), 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Tanı sırasında </a:t>
            </a:r>
            <a:r>
              <a:rPr i="1"/>
              <a:t>NPM1 </a:t>
            </a:r>
            <a:r>
              <a:t>veya CBF mutasyonu olmayan hastalar için, hastaya özgü lösemi ile ilişkili immünofenotipi (LAIP) veya ideal olarak tanı sırasında belirlenen MFC-MRD kullanılabilir,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Tanısal numune ideal olarak kemik iliği aspiratından alınmalıdır ancak kanında ≥%20 periferik blast bulunan </a:t>
            </a:r>
            <a:r>
              <a:rPr i="1"/>
              <a:t>NPM1 </a:t>
            </a:r>
            <a:r>
              <a:t>veya </a:t>
            </a:r>
            <a:r>
              <a:rPr i="1"/>
              <a:t>CBF mutasyonlu</a:t>
            </a:r>
            <a:r>
              <a:t> AML hastalarında periferik kandan da yapılabilir, 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Tedavi sonrası ilk MRD, iki tedavi döngüsünden sonra kemik iliğinde ölçülmelidir (</a:t>
            </a:r>
            <a:r>
              <a:rPr i="1"/>
              <a:t>NPM1 </a:t>
            </a:r>
            <a:r>
              <a:t>ve </a:t>
            </a:r>
            <a:r>
              <a:rPr i="1"/>
              <a:t>CBF </a:t>
            </a:r>
            <a:r>
              <a:t>mutant AML hastalarında periferik kan değerlendirmesi yapılabilir),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i="1"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NPM1 </a:t>
            </a:r>
            <a:r>
              <a:rPr i="0"/>
              <a:t>veya </a:t>
            </a:r>
            <a:r>
              <a:t>CBF </a:t>
            </a:r>
            <a:r>
              <a:rPr i="0"/>
              <a:t>mutant AML'de klinik öncesi nüksü değerlendirmek için her 4-6 haftada bir kan veya her 3 ayda bir kemik iliği yoluyla değerlendirme yapılması önerilmektedir. 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MFC-MRD izleme sıklığı benzer olmalıdır, ancak bu tür aralıkları destekleyen veriler eksik,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MRD negatifliği olan hastaların %30 kadarında nüks meydana gelebilir,…"/>
          <p:cNvSpPr txBox="1"/>
          <p:nvPr>
            <p:ph type="body" idx="1"/>
          </p:nvPr>
        </p:nvSpPr>
        <p:spPr>
          <a:xfrm>
            <a:off x="1206500" y="898228"/>
            <a:ext cx="21423488" cy="11606290"/>
          </a:xfrm>
          <a:prstGeom prst="rect">
            <a:avLst/>
          </a:prstGeom>
        </p:spPr>
        <p:txBody>
          <a:bodyPr/>
          <a:lstStyle/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MRD negatifliği olan hastaların %30 kadarında </a:t>
            </a:r>
            <a:r>
              <a:rPr i="1"/>
              <a:t>nüks </a:t>
            </a:r>
            <a:r>
              <a:t>meydana gelebilir,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Tedavi sonrası izleme sırasında MRD saptanabilirliği erken tedaviyi tetikleyebilir, ancak bu durum hastalığın </a:t>
            </a:r>
            <a:r>
              <a:rPr b="1"/>
              <a:t>doğal seyrini değiştirecek mi?: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Faz II VALDAC: Yoğun kemoterapi ile remisyon sağlandıktan sonra MRD pozitif nüksü (MRD ‘de ≥ 1 log artış olarak tanımlanmıştır) RT-qPCR veya dd-PCR ile ölçülmüş veya düşük blastik (%5 - %15 blast olarak tanımlanmıştır) olan 48 hasta, nükseden klonu ortadan kaldırmaya çalışmak için LDAC artı venetoklaks ile tedavi edilmiştir,</a:t>
            </a:r>
          </a:p>
          <a:p>
            <a:pPr marL="297179" indent="-297179" algn="just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İkinci kürün sonunda, MRD nüksü olan hastaların neredeyse yarısı (%44) MRD negatifliği elde etmiş ve oligoblastik nüksü olanların %70'i remisyon elde edebilmiştir. MRD kohortunda tahmini 2 yıllık OS %67 ve oligoblastik kohortta %53 olmak üzere medyan OS'ye ulaşılamamıştır. Her ne kadar randomize edilmemiş olsa da, bu veriler MRD'nin bir gözetim belirteci olarak potansiyel rolünü ve düşük yükte nükseden hastalığı olanlarda erken müdahaleyi düşündürmektedir.</a:t>
            </a:r>
          </a:p>
        </p:txBody>
      </p:sp>
      <p:sp>
        <p:nvSpPr>
          <p:cNvPr id="208" name="A. Ivey, R. K. Hills, M. A. Simpson, et al., “Assessment of Minimal Residual Disease in Standard-Risk AML,” New England Journal of Medicine 374, no. 5 (2016): 422–433.…"/>
          <p:cNvSpPr txBox="1"/>
          <p:nvPr/>
        </p:nvSpPr>
        <p:spPr>
          <a:xfrm>
            <a:off x="339484" y="12654019"/>
            <a:ext cx="22541806" cy="108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A. Ivey, R. K. Hills, M. A. Simpson, et al., “Assessment of Minimal Residual Disease in Standard-Risk AML,” New England Journal of Medicine 374, no. 5 (2016): 422–433. </a:t>
            </a:r>
          </a:p>
          <a:p>
            <a:pPr defTabSz="457200">
              <a:spcBef>
                <a:spcPts val="120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M. Jongen-Lavrencic, T. Grob, D. Hanekamp, et al., “Molecular Minimal Residual Disease in Acute Myeloid Leukemia,” New England Journal of Medicine 378, no. 13 (2018): 1189–1199. </a:t>
            </a:r>
          </a:p>
          <a:p>
            <a:pPr defTabSz="457200">
              <a:spcBef>
                <a:spcPts val="120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I. S. Tiong, D. K. Hiwase, E. Abro, et al., “Targeting Molecular Measurable Residual Disease and Low-Blast Relapse in AML With Venetoclax and Low-Dose Cytarabine: A Prospective Phase II Study (VALDAC),” Journal of Clinical Oncology 42, no. 18 (2024): 2161–2173.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RD eşikleri…"/>
          <p:cNvSpPr txBox="1"/>
          <p:nvPr>
            <p:ph type="body" idx="1"/>
          </p:nvPr>
        </p:nvSpPr>
        <p:spPr>
          <a:xfrm>
            <a:off x="1079234" y="520310"/>
            <a:ext cx="22225532" cy="1207896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50000"/>
              </a:lnSpc>
              <a:spcBef>
                <a:spcPts val="1500"/>
              </a:spcBef>
              <a:buSzTx/>
              <a:buNone/>
              <a:defRPr b="1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MRD eşikleri</a:t>
            </a:r>
          </a:p>
          <a:p>
            <a:pPr marL="320040" indent="-320040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20040" indent="-320040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MFC-MRD test pozitifliği, hedef immünofenotipe sahip CD45 eksprese eden hücrelerin ≥%0,1'i olarak tanımlanır,</a:t>
            </a:r>
          </a:p>
          <a:p>
            <a:pPr marL="320040" indent="-320040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qPCR ile MRD testi pozitifliği, 3 replikatın ≥2'sinde &lt;40 döngü eşiği olarak tanımlanır, qPCR ile MRD testi negatifliği, </a:t>
            </a:r>
            <a:r>
              <a:rPr i="1"/>
              <a:t>ABL1</a:t>
            </a:r>
            <a:r>
              <a:t> housekeeping geninin (veya diğer housekeeping genler, örneğin </a:t>
            </a:r>
            <a:r>
              <a:rPr i="1"/>
              <a:t>GUS</a:t>
            </a:r>
            <a:r>
              <a:t> ve </a:t>
            </a:r>
            <a:r>
              <a:rPr i="1"/>
              <a:t>B2M</a:t>
            </a:r>
            <a:r>
              <a:t> için karşılaştırılabilir sayılar) en az 10 000 kopyası (ancak optimum olarak ≥30 000 kopya) ölçüldüğünde, 3 replikatın ≥2'sinde ≥40 döngü eşiği olarak tanımlanır,</a:t>
            </a:r>
          </a:p>
          <a:p>
            <a:pPr marL="320040" indent="-320040" defTabSz="457200">
              <a:lnSpc>
                <a:spcPct val="150000"/>
              </a:lnSpc>
              <a:spcBef>
                <a:spcPts val="1200"/>
              </a:spcBef>
              <a:defRPr i="1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NPM1</a:t>
            </a:r>
            <a:r>
              <a:rPr i="0"/>
              <a:t> mutasyonlu AML'de cDNA kullanılarak düşük seviyeli moleküler MRD tespiti &lt;%2,</a:t>
            </a:r>
          </a:p>
          <a:p>
            <a:pPr marL="320040" indent="-320040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dPCR test pozitifliği (genomik DNA üzerinde ölçülen) geçici olarak ≥%0,2 VAF olarak tanımlanmıştır,</a:t>
            </a:r>
          </a:p>
          <a:p>
            <a:pPr marL="320040" indent="-320040" defTabSz="457200">
              <a:lnSpc>
                <a:spcPct val="150000"/>
              </a:lnSpc>
              <a:spcBef>
                <a:spcPts val="1200"/>
              </a:spcBef>
              <a:defRPr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NGS-MRD test pozitifliği (genomik DNA üzerinde ölçülen) geçici olarak ≥%0,1 VAF olarak tanımlanmıştır. NGS-MRD test negatifliği &lt;%0,1 VAF olarak tanımlansa da, &lt;%0,1 sonuçlar yine de olumsuz sonuçlarla ilişkili olabilir ve moleküler MRD-LL olarak raporlanabilir,</a:t>
            </a:r>
          </a:p>
        </p:txBody>
      </p:sp>
      <p:sp>
        <p:nvSpPr>
          <p:cNvPr id="211" name="Michael Heuser, et al. 2021 Update on MRD in acute myeloid leukemia: a consensus document from the European LeukemiaNet MRD Working Party. Blood 2021; 138 (26): 2753–2767. doi: https://doi.org/10.1182/blood.2021013626"/>
          <p:cNvSpPr txBox="1"/>
          <p:nvPr/>
        </p:nvSpPr>
        <p:spPr>
          <a:xfrm>
            <a:off x="246652" y="12652160"/>
            <a:ext cx="19131162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Michael Heuser, et al. 2021 Update on MRD in acute myeloid leukemia: a consensus document from the European LeukemiaNet MRD Working Party. Blood 2021; 138 (26): 2753–2767. doi: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https://doi.org/10.1182/blood.2021013626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Ekran Resmi 2025-04-27 09.12.41.png" descr="Ekran Resmi 2025-04-27 09.12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9329" y="349699"/>
            <a:ext cx="18565342" cy="1301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Oval"/>
          <p:cNvSpPr/>
          <p:nvPr/>
        </p:nvSpPr>
        <p:spPr>
          <a:xfrm>
            <a:off x="10333281" y="9643853"/>
            <a:ext cx="9065694" cy="3659306"/>
          </a:xfrm>
          <a:prstGeom prst="ellipse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dukt Extralight"/>
                <a:ea typeface="Produkt Extralight"/>
                <a:cs typeface="Produkt Extralight"/>
                <a:sym typeface="Produkt Extra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Ekran Resmi 2025-04-27 22.20.22.png" descr="Ekran Resmi 2025-04-27 22.20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314" y="159953"/>
            <a:ext cx="11099801" cy="96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Ekran Resmi 2025-04-27 22.20.31.png" descr="Ekran Resmi 2025-04-27 22.20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01659" y="565020"/>
            <a:ext cx="11112503" cy="9880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Ekran Resmi 2025-04-27 22.20.37.png" descr="Ekran Resmi 2025-04-27 22.20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96909" y="10356677"/>
            <a:ext cx="10922003" cy="3721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Ekran Resmi 2025-04-27 22.19.04.png" descr="Ekran Resmi 2025-04-27 22.19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2054" y="2095499"/>
            <a:ext cx="11112503" cy="952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Ekran Resmi 2025-04-27 22.19.48.png" descr="Ekran Resmi 2025-04-27 22.19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9622" y="912958"/>
            <a:ext cx="10934701" cy="1035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Oval"/>
          <p:cNvSpPr/>
          <p:nvPr/>
        </p:nvSpPr>
        <p:spPr>
          <a:xfrm>
            <a:off x="7987300" y="7013879"/>
            <a:ext cx="9065691" cy="3001165"/>
          </a:xfrm>
          <a:prstGeom prst="ellipse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dukt Extralight"/>
                <a:ea typeface="Produkt Extralight"/>
                <a:cs typeface="Produkt Extralight"/>
                <a:sym typeface="Produkt Extra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Ekran Resmi 2025-04-27 09.12.55.png" descr="Ekran Resmi 2025-04-27 09.12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8400" y="2654300"/>
            <a:ext cx="16967200" cy="840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kut miyeloid lösemi (AML), klonal hematopoetik hücrelerin kontrolsüz çoğalması sonucu ortaya çıkan bir hastalık,…"/>
          <p:cNvSpPr txBox="1"/>
          <p:nvPr>
            <p:ph type="body" idx="1"/>
          </p:nvPr>
        </p:nvSpPr>
        <p:spPr>
          <a:xfrm>
            <a:off x="1206500" y="1563886"/>
            <a:ext cx="21971002" cy="10940631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1200"/>
              </a:spcBef>
              <a:buSzTx/>
              <a:buNone/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68629" indent="-468629" algn="just" defTabSz="457200">
              <a:lnSpc>
                <a:spcPct val="200000"/>
              </a:lnSpc>
              <a:spcBef>
                <a:spcPts val="1200"/>
              </a:spcBef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Akut miyeloid lösemi (AML), klonal hematopoetik hücrelerin kontrolsüz çoğalması sonucu ortaya çıkan bir hastalık,</a:t>
            </a:r>
          </a:p>
          <a:p>
            <a:pPr marL="468629" indent="-468629" algn="just" defTabSz="457200">
              <a:lnSpc>
                <a:spcPct val="200000"/>
              </a:lnSpc>
              <a:spcBef>
                <a:spcPts val="1200"/>
              </a:spcBef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Amerika Birleşik Devletleri'ndeki tüm yeni kanser vakalarının %1’i,</a:t>
            </a:r>
          </a:p>
          <a:p>
            <a:pPr marL="468629" indent="-468629" algn="just" defTabSz="457200">
              <a:lnSpc>
                <a:spcPct val="200000"/>
              </a:lnSpc>
              <a:spcBef>
                <a:spcPts val="1200"/>
              </a:spcBef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Çoğunlukla ileri yaşlar: Medyan yaş 68, tahmini 5 yıllık OS %32,</a:t>
            </a:r>
          </a:p>
          <a:p>
            <a:pPr marL="468629" indent="-468629" algn="just" defTabSz="457200">
              <a:lnSpc>
                <a:spcPct val="200000"/>
              </a:lnSpc>
              <a:spcBef>
                <a:spcPts val="1200"/>
              </a:spcBef>
              <a:defRPr b="1"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2022 yılında tanıda farklılıklar: </a:t>
            </a:r>
            <a:r>
              <a:rPr b="0"/>
              <a:t>Dünya Sağlık Örgütü 5. Edition ve Uluslararası Konsensus Kriterleri (ICC)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Ekran Resmi 2025-04-27 09.13.13.png" descr="Ekran Resmi 2025-04-27 09.1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2850" y="2209800"/>
            <a:ext cx="16878300" cy="929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Ekran Resmi 2025-04-26 09.11.41.png" descr="Ekran Resmi 2025-04-26 09.11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5772" y="407644"/>
            <a:ext cx="7709235" cy="12900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Ekran Resmi 2025-04-26 09.12.03.png" descr="Ekran Resmi 2025-04-26 09.12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9137" y="358580"/>
            <a:ext cx="10222081" cy="831087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imony S, Stahl M, Stone RM. Acute Myeloid Leukemia: 2025 Update on Diagnosis, Risk-Stratification, and Management. Am J Hematol. 2025 May;100(5):860-891. doi: 10.1002/ajh.27625."/>
          <p:cNvSpPr txBox="1"/>
          <p:nvPr/>
        </p:nvSpPr>
        <p:spPr>
          <a:xfrm>
            <a:off x="332090" y="13308621"/>
            <a:ext cx="1583253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Shimony S, Stahl M, Stone RM. Acute Myeloid Leukemia: 2025 Update on Diagnosis, Risk-Stratification, and Management. Am J Hematol. 2025 May;100(5):860-891. doi: 10.1002/ajh.27625.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Kantarjian HM, DiNardo CD, Kadia TM, Daver NG, Altman JK, Stein EM, Jabbour E, Schiffer CA, Lang A, Ravandi F. Acute myeloid leukemia management and research in 2025. CA Cancer J Clin. 2025 Jan-Feb;75(1):46-67. doi: 10.3322/caac.21873."/>
          <p:cNvSpPr txBox="1"/>
          <p:nvPr/>
        </p:nvSpPr>
        <p:spPr>
          <a:xfrm>
            <a:off x="201189" y="13246533"/>
            <a:ext cx="2069435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Kantarjian HM, DiNardo CD, Kadia TM, Daver NG, Altman JK, Stein EM, Jabbour E, Schiffer CA, Lang A, Ravandi F. Acute myeloid leukemia management and research in 2025. CA Cancer J Clin. 2025 Jan-Feb;75(1):46-67. doi: 10.3322/caac.21873.</a:t>
            </a:r>
          </a:p>
        </p:txBody>
      </p:sp>
      <p:pic>
        <p:nvPicPr>
          <p:cNvPr id="234" name="Ekran Resmi 2025-04-27 21.59.51.png" descr="Ekran Resmi 2025-04-27 21.59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2275" y="466812"/>
            <a:ext cx="15854631" cy="12782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Ekran Resmi 2025-04-27 22.00.32.png" descr="Ekran Resmi 2025-04-27 22.00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9275" y="444426"/>
            <a:ext cx="12025450" cy="12827149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Kantarjian HM, DiNardo CD, Kadia TM, Daver NG, Altman JK, Stein EM, Jabbour E, Schiffer CA, Lang A, Ravandi F. Acute myeloid leukemia management and research in 2025. CA Cancer J Clin. 2025 Jan-Feb;75(1):46-67. doi: 10.3322/caac.21873."/>
          <p:cNvSpPr txBox="1"/>
          <p:nvPr/>
        </p:nvSpPr>
        <p:spPr>
          <a:xfrm>
            <a:off x="201189" y="13246533"/>
            <a:ext cx="2069435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Kantarjian HM, DiNardo CD, Kadia TM, Daver NG, Altman JK, Stein EM, Jabbour E, Schiffer CA, Lang A, Ravandi F. Acute myeloid leukemia management and research in 2025. CA Cancer J Clin. 2025 Jan-Feb;75(1):46-67. doi: 10.3322/caac.21873.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Ekran Resmi 2025-04-27 22.00.49.png" descr="Ekran Resmi 2025-04-27 22.00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0050" y="153723"/>
            <a:ext cx="18523899" cy="1306123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Kantarjian HM, DiNardo CD, Kadia TM, Daver NG, Altman JK, Stein EM, Jabbour E, Schiffer CA, Lang A, Ravandi F. Acute myeloid leukemia management and research in 2025. CA Cancer J Clin. 2025 Jan-Feb;75(1):46-67. doi: 10.3322/caac.21873."/>
          <p:cNvSpPr txBox="1"/>
          <p:nvPr/>
        </p:nvSpPr>
        <p:spPr>
          <a:xfrm>
            <a:off x="201189" y="13246533"/>
            <a:ext cx="2069435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Kantarjian HM, DiNardo CD, Kadia TM, Daver NG, Altman JK, Stein EM, Jabbour E, Schiffer CA, Lang A, Ravandi F. Acute myeloid leukemia management and research in 2025. CA Cancer J Clin. 2025 Jan-Feb;75(1):46-67. doi: 10.3322/caac.21873.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Ekran Resmi 2025-04-26 09.13.11.png" descr="Ekran Resmi 2025-04-26 09.1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1644" y="2217921"/>
            <a:ext cx="16380712" cy="92801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imony S, Stahl M, Stone RM. Acute Myeloid Leukemia: 2025 Update on Diagnosis, Risk-Stratification, and Management. Am J Hematol. 2025 May;100(5):860-891. doi: 10.1002/ajh.27625."/>
          <p:cNvSpPr txBox="1"/>
          <p:nvPr/>
        </p:nvSpPr>
        <p:spPr>
          <a:xfrm>
            <a:off x="332090" y="13308621"/>
            <a:ext cx="1583253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Shimony S, Stahl M, Stone RM. Acute Myeloid Leukemia: 2025 Update on Diagnosis, Risk-Stratification, and Management. Am J Hematol. 2025 May;100(5):860-891. doi: 10.1002/ajh.27625.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Ekran Resmi 2025-04-26 09.13.20.png" descr="Ekran Resmi 2025-04-26 09.1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7930" y="2381637"/>
            <a:ext cx="15925726" cy="895272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imony S, Stahl M, Stone RM. Acute Myeloid Leukemia: 2025 Update on Diagnosis, Risk-Stratification, and Management. Am J Hematol. 2025 May;100(5):860-891. doi: 10.1002/ajh.27625."/>
          <p:cNvSpPr txBox="1"/>
          <p:nvPr/>
        </p:nvSpPr>
        <p:spPr>
          <a:xfrm>
            <a:off x="332090" y="13308621"/>
            <a:ext cx="1583253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Shimony S, Stahl M, Stone RM. Acute Myeloid Leukemia: 2025 Update on Diagnosis, Risk-Stratification, and Management. Am J Hematol. 2025 May;100(5):860-891. doi: 10.1002/ajh.27625.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Ekran Resmi 2025-04-26 09.13.28.png" descr="Ekran Resmi 2025-04-26 09.13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9468" y="2022163"/>
            <a:ext cx="18125066" cy="9671674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imony S, Stahl M, Stone RM. Acute Myeloid Leukemia: 2025 Update on Diagnosis, Risk-Stratification, and Management. Am J Hematol. 2025 May;100(5):860-891. doi: 10.1002/ajh.27625."/>
          <p:cNvSpPr txBox="1"/>
          <p:nvPr/>
        </p:nvSpPr>
        <p:spPr>
          <a:xfrm>
            <a:off x="332090" y="13308621"/>
            <a:ext cx="1583253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Shimony S, Stahl M, Stone RM. Acute Myeloid Leukemia: 2025 Update on Diagnosis, Risk-Stratification, and Management. Am J Hematol. 2025 May;100(5):860-891. doi: 10.1002/ajh.27625.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Ekran Resmi 2025-04-26 09.13.35.png" descr="Ekran Resmi 2025-04-26 09.13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8955" y="2616069"/>
            <a:ext cx="16166091" cy="8483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Ekran Resmi 2025-04-27 22.24.49.png" descr="Ekran Resmi 2025-04-27 22.24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1307" y="403993"/>
            <a:ext cx="16681386" cy="12908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kran Resmi 2025-04-26 09.09.54.png" descr="Ekran Resmi 2025-04-26 09.09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054" y="477698"/>
            <a:ext cx="21521882" cy="1309532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imony S, Stahl M, Stone RM. Acute Myeloid Leukemia: 2025 Update on Diagnosis, Risk-Stratification, and Management. Am J Hematol. 2025 May;100(5):860-891. doi: 10.1002/ajh.27625."/>
          <p:cNvSpPr txBox="1"/>
          <p:nvPr/>
        </p:nvSpPr>
        <p:spPr>
          <a:xfrm>
            <a:off x="152994" y="13340848"/>
            <a:ext cx="1732168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Shimony S, Stahl M, Stone RM. Acute Myeloid Leukemia: 2025 Update on Diagnosis, Risk-Stratification, and Management. Am J Hematol. 2025 May;100(5):860-891. doi: 10.1002/ajh.27625.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Ekran Resmi 2025-04-27 22.25.25.png" descr="Ekran Resmi 2025-04-27 22.25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5424" y="66075"/>
            <a:ext cx="15333152" cy="1358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kran Resmi 2025-04-26 09.11.30.png" descr="Ekran Resmi 2025-04-26 09.11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5357" y="875875"/>
            <a:ext cx="20213286" cy="1196425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imony S, Stahl M, Stone RM. Acute Myeloid Leukemia: 2025 Update on Diagnosis, Risk-Stratification, and Management. Am J Hematol. 2025 May;100(5):860-891. doi: 10.1002/ajh.27625."/>
          <p:cNvSpPr txBox="1"/>
          <p:nvPr/>
        </p:nvSpPr>
        <p:spPr>
          <a:xfrm>
            <a:off x="293213" y="13149787"/>
            <a:ext cx="1732168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6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Shimony S, Stahl M, Stone RM. Acute Myeloid Leukemia: 2025 Update on Diagnosis, Risk-Stratification, and Management. Am J Hematol. 2025 May;100(5):860-891. doi: 10.1002/ajh.27625.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anı 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Tanı ?</a:t>
            </a:r>
          </a:p>
          <a:p>
            <a:pPr>
              <a:defRPr b="1"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Minimal rezidüel hastalık, neredeyiz?</a:t>
            </a:r>
          </a:p>
          <a:p>
            <a:pPr>
              <a:defRPr b="1"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Risk sınıflaması, yeni neler var?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Minimal rezidüel hastalık, neredeyiz?"/>
          <p:cNvSpPr txBox="1"/>
          <p:nvPr/>
        </p:nvSpPr>
        <p:spPr>
          <a:xfrm>
            <a:off x="6010943" y="6385235"/>
            <a:ext cx="12362112" cy="94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Minimal rezidüel hastalık, neredeyiz?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MRD (minimal veya ölçülebilir rezidüel hastalık) AML'de prognostik, prediktif, izleme ve yanıt değerlendirmesi için kullanılan bir biyobelirteç,…"/>
          <p:cNvSpPr txBox="1"/>
          <p:nvPr>
            <p:ph type="body" idx="1"/>
          </p:nvPr>
        </p:nvSpPr>
        <p:spPr>
          <a:xfrm>
            <a:off x="138518" y="986371"/>
            <a:ext cx="12887984" cy="10940631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1200"/>
              </a:spcBef>
              <a:buSzTx/>
              <a:buNone/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20037" indent="-320037" algn="just"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MRD (minimal veya ölçülebilir rezidüel hastalık) AML'de prognostik, prediktif, izleme ve yanıt değerlendirmesi için kullanılan bir biyobelirteç,</a:t>
            </a:r>
          </a:p>
          <a:p>
            <a:pPr marL="320037" indent="-320037" algn="just"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MRD’yi değerlendirmek için en yaygın kullanılan iki teknoloji çok parametreli akış sitometrisi (MFC) ve gerçek zamanlı kantitatif PCR'dır (RT-qPCR),</a:t>
            </a:r>
          </a:p>
          <a:p>
            <a:pPr marL="320037" indent="-320037" algn="just"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Birincisi AML hastalarının çoğuna uygulanabilirken, ikincisi spesifik tanısal sitogenetik anormalliklerin veya mutasyonların bilinmesini gerektirir ve </a:t>
            </a:r>
            <a:r>
              <a:rPr i="1"/>
              <a:t>CBF </a:t>
            </a:r>
            <a:r>
              <a:t>veya </a:t>
            </a:r>
            <a:r>
              <a:rPr i="1"/>
              <a:t>NPM1 </a:t>
            </a:r>
            <a:r>
              <a:t>mutasyonları olan hastaları izlemek için yaygın olarak kullanılabilir, </a:t>
            </a:r>
          </a:p>
          <a:p>
            <a:pPr marL="320037" indent="-320037" algn="just" defTabSz="457200">
              <a:spcBef>
                <a:spcPts val="1200"/>
              </a:spcBef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Giderek daha fazla kullanılan diğer teknikler: Yeni nesil dizileme (NGS) ve digital droplet PCR (ddPCR; her biri yaklaşık 10</a:t>
            </a:r>
            <a:r>
              <a:rPr baseline="31999"/>
              <a:t>-6</a:t>
            </a:r>
            <a:r>
              <a:t>’a kadar hassas olabilir)</a:t>
            </a:r>
          </a:p>
        </p:txBody>
      </p:sp>
      <p:sp>
        <p:nvSpPr>
          <p:cNvPr id="189" name="J. M. Yoest, C. L. Shirai, and E. J. Duncavage, “Sequencing-Based Measurable Residual Disease Testing in Acute Myeloid Leukemia,” Frontiers in Cell and Development Biology 8, no. 8 (2020): 249, https:// doi.org/10.3389/fcell.2020.00249.…"/>
          <p:cNvSpPr txBox="1"/>
          <p:nvPr/>
        </p:nvSpPr>
        <p:spPr>
          <a:xfrm>
            <a:off x="138517" y="12312602"/>
            <a:ext cx="15740348" cy="105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J. M. Yoest, C. L. Shirai, and E. J. Duncavage, “Sequencing-Based Measurable Residual Disease Testing in Acute Myeloid Leukemia,” Frontiers in Cell and Development Biology 8, no. 8 (2020): 249, https:// doi.org/10.3389/fcell.2020.00249. </a:t>
            </a:r>
          </a:p>
          <a:p>
            <a:pPr defTabSz="457200">
              <a:spcBef>
                <a:spcPts val="1200"/>
              </a:spcBef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L. W. Dillon, G. Gui, K. M. Page, et al., “DNA Sequencing to Detect Residual Disease in Adults With Acute Myeloid Leukemia Prior to Hematopoietic Cell Transplant,” Journal of the American Medical Association 329, no. 9 (2023): 745. </a:t>
            </a:r>
          </a:p>
        </p:txBody>
      </p:sp>
      <p:pic>
        <p:nvPicPr>
          <p:cNvPr id="190" name="Resim 1" descr="Resi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8829" y="2993769"/>
            <a:ext cx="10131603" cy="6925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Resim 2" descr="Resi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1566" y="649705"/>
            <a:ext cx="19212104" cy="115114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Dikdörtgen 3"/>
          <p:cNvSpPr txBox="1"/>
          <p:nvPr/>
        </p:nvSpPr>
        <p:spPr>
          <a:xfrm>
            <a:off x="510940" y="12632391"/>
            <a:ext cx="12100563" cy="881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 W. Measurable Residual Disease Testing in Acute Leukemia: Technology and Clinical Significance. In: Li W, editor. Leukemia [Internet]. Brisbane (AU): Exon Publications; 2022 Oct 16. Chapter 5. Available from: https://www.ncbi.nlm.nih.gov/books/NBK586210/ doi: 10.36255/exon-publications-leukemia-measurable-residual-disease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RD'nin prognostik değeri, nasıl ölçülürse ölçülsün, hem intensif-yoğun hem de daha az yoğun kemoterapi ile tedavi edilen hastalarda iyi belirlenmiş,…"/>
          <p:cNvSpPr txBox="1"/>
          <p:nvPr>
            <p:ph type="body" idx="1"/>
          </p:nvPr>
        </p:nvSpPr>
        <p:spPr>
          <a:xfrm>
            <a:off x="977419" y="774842"/>
            <a:ext cx="23061676" cy="10940631"/>
          </a:xfrm>
          <a:prstGeom prst="rect">
            <a:avLst/>
          </a:prstGeom>
        </p:spPr>
        <p:txBody>
          <a:bodyPr/>
          <a:lstStyle/>
          <a:p>
            <a:pPr marL="0" indent="0" defTabSz="429768">
              <a:lnSpc>
                <a:spcPct val="120000"/>
              </a:lnSpc>
              <a:spcBef>
                <a:spcPts val="1100"/>
              </a:spcBef>
              <a:buSzTx/>
              <a:buNone/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128930" indent="-128930" defTabSz="429768">
              <a:spcBef>
                <a:spcPts val="1100"/>
              </a:spcBef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MRD'nin prognostik değeri, nasıl ölçülürse ölçülsün, hem intensif-yoğun hem de daha az yoğun kemoterapi ile tedavi edilen hastalarda iyi belirlenmiş,</a:t>
            </a:r>
          </a:p>
          <a:p>
            <a:pPr marL="128930" indent="-128930" defTabSz="429768">
              <a:spcBef>
                <a:spcPts val="1100"/>
              </a:spcBef>
              <a:defRPr i="1"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NPM1 </a:t>
            </a:r>
            <a:r>
              <a:rPr i="0"/>
              <a:t>mutasyonu olan 346 hastayı içeren bir çalışmada, iki kür yoğun kemoterapiden sonra bu gen için RT-qPCR ile %0,1 eşik değeriyle ölçülen MRD'nin bağımsız bir prognostik faktör olduğu bulunmuştur (mortalite için MRD pozitifliği HR: 4,38; %95 CI: 2,57 ila 7,47; </a:t>
            </a:r>
            <a:r>
              <a:t>p&lt;0</a:t>
            </a:r>
            <a:r>
              <a:rPr i="0"/>
              <a:t>,001),</a:t>
            </a:r>
          </a:p>
          <a:p>
            <a:pPr marL="128930" indent="-128930" defTabSz="429768">
              <a:spcBef>
                <a:spcPts val="1100"/>
              </a:spcBef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Yoğun şekilde tedavi edilen 430 hastada yapılan bir başka önemli çalışma, iki kemoterapi döngüsünden sonra CR'de MRD'nin faydasını, pozitiflik için ≥%0,02 kesme değerine sahip bir NGS paneli kullanarak değerlendirmiştir,</a:t>
            </a:r>
          </a:p>
          <a:p>
            <a:pPr marL="128930" indent="-128930" defTabSz="429768">
              <a:spcBef>
                <a:spcPts val="1100"/>
              </a:spcBef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Klonal hematopoezde sıklıkla mevcut olan </a:t>
            </a:r>
            <a:r>
              <a:rPr i="1"/>
              <a:t>DNMT3A</a:t>
            </a:r>
            <a:r>
              <a:t>, </a:t>
            </a:r>
            <a:r>
              <a:rPr i="1"/>
              <a:t>TET2</a:t>
            </a:r>
            <a:r>
              <a:t> ve </a:t>
            </a:r>
            <a:r>
              <a:rPr i="1"/>
              <a:t>ASXL1</a:t>
            </a:r>
            <a:r>
              <a:t>'deki mutasyonlar hariç olmak üzere, kalıcı MRD pozitifliği olan hastalar, tespit edilemeyen MRD'ye sahip olanlara göre daha yüksek 4 yıllık nüks oranlarına (%55,4'e karşı %31,9; tehlike oranı [HR], 2,14; </a:t>
            </a:r>
            <a:r>
              <a:rPr i="1"/>
              <a:t>p&lt;0</a:t>
            </a:r>
            <a:r>
              <a:t>,001) ve daha kötü 4 yıllık genel sağkalıma (%41,9'a karşı %66,1; ölüm için HR, 2,06; </a:t>
            </a:r>
            <a:r>
              <a:rPr i="1"/>
              <a:t>p&lt;0</a:t>
            </a:r>
            <a:r>
              <a:t>,001) sahip, </a:t>
            </a:r>
          </a:p>
          <a:p>
            <a:pPr marL="128930" indent="-128930" defTabSz="429768">
              <a:spcBef>
                <a:spcPts val="1100"/>
              </a:spcBef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Ayrıca NGS, tek başına MFC-MRD ile karşılaştırıldığında, her ikisi de negatif olan hastaların en düşük nüks oranına sahip olmasıyla (her ikisi de pozitif olduğunda %73, MFC-MRD veya NGS-MRD negatif olduğunda ~%50 ve her ikisi de negatif olduğunda %27, </a:t>
            </a:r>
            <a:r>
              <a:rPr i="1"/>
              <a:t>p &lt; </a:t>
            </a:r>
            <a:r>
              <a:t>0,001) ilave prognostik değere katkıda bulunmuştur. </a:t>
            </a:r>
          </a:p>
          <a:p>
            <a:pPr marL="128930" indent="-128930" defTabSz="429768">
              <a:spcBef>
                <a:spcPts val="1100"/>
              </a:spcBef>
              <a:defRPr sz="3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Yoğun tedavi edilen 11151 hasta arasında AML'de prognostik araç olarak MRD'nin meta-analizinde, MRD negatifliği elde etmek için ortalama OS HR 0,36 (%95 CI: 0,33-0,39) ve MRD negatifliği elde eden hastalarla etmeyenler arasında 5 yıllık OS %68'e karşı %34 </a:t>
            </a:r>
          </a:p>
        </p:txBody>
      </p:sp>
      <p:sp>
        <p:nvSpPr>
          <p:cNvPr id="196" name="A. Ivey, R. K. Hills, M. A. Simpson, et al., “Assessment of Minimal Residual Disease in Standard-Risk AML,” New England Journal of Medicine 374, no. 5 (2016): 422–433.…"/>
          <p:cNvSpPr txBox="1"/>
          <p:nvPr/>
        </p:nvSpPr>
        <p:spPr>
          <a:xfrm>
            <a:off x="138517" y="12492116"/>
            <a:ext cx="15740348" cy="1311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A. Ivey, R. K. Hills, M. A. Simpson, et al., “Assessment of Minimal Residual Disease in Standard-Risk AML,” New England Journal of Medicine 374, no. 5 (2016): 422–433. </a:t>
            </a:r>
          </a:p>
          <a:p>
            <a:pPr defTabSz="457200">
              <a:spcBef>
                <a:spcPts val="1200"/>
              </a:spcBef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M. Jongen-Lavrencic, T. Grob, D. Hanekamp, et al., “Molecular Minimal Residual Disease in Acute Myeloid Leukemia,” New England Journal of Medicine 378, no. 13 (2018): 1189–1199.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